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5"/>
  </p:notesMasterIdLst>
  <p:sldIdLst>
    <p:sldId id="258" r:id="rId2"/>
    <p:sldId id="300" r:id="rId3"/>
    <p:sldId id="280" r:id="rId4"/>
    <p:sldId id="293" r:id="rId5"/>
    <p:sldId id="270" r:id="rId6"/>
    <p:sldId id="271" r:id="rId7"/>
    <p:sldId id="272" r:id="rId8"/>
    <p:sldId id="273" r:id="rId9"/>
    <p:sldId id="294" r:id="rId10"/>
    <p:sldId id="263" r:id="rId11"/>
    <p:sldId id="290" r:id="rId12"/>
    <p:sldId id="261" r:id="rId13"/>
    <p:sldId id="282" r:id="rId14"/>
    <p:sldId id="283" r:id="rId15"/>
    <p:sldId id="284" r:id="rId16"/>
    <p:sldId id="264" r:id="rId17"/>
    <p:sldId id="285" r:id="rId18"/>
    <p:sldId id="286" r:id="rId19"/>
    <p:sldId id="265" r:id="rId20"/>
    <p:sldId id="287" r:id="rId21"/>
    <p:sldId id="276" r:id="rId22"/>
    <p:sldId id="288" r:id="rId23"/>
    <p:sldId id="266" r:id="rId24"/>
    <p:sldId id="289" r:id="rId25"/>
    <p:sldId id="296" r:id="rId26"/>
    <p:sldId id="297" r:id="rId27"/>
    <p:sldId id="298" r:id="rId28"/>
    <p:sldId id="299" r:id="rId29"/>
    <p:sldId id="267" r:id="rId30"/>
    <p:sldId id="291" r:id="rId31"/>
    <p:sldId id="268" r:id="rId32"/>
    <p:sldId id="292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958" autoAdjust="0"/>
  </p:normalViewPr>
  <p:slideViewPr>
    <p:cSldViewPr snapToGrid="0">
      <p:cViewPr varScale="1">
        <p:scale>
          <a:sx n="104" d="100"/>
          <a:sy n="104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A224E84-372A-C342-BC1B-C5ADA5A0061E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UCL GIS for Geoscientists- Session 2- Beginner GIS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Presented by N.D. Barber (Cambridge) ndb38@cam.ac.uk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2A5D3D-409F-3842-8F2B-9F1F2615A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C0AC0DF-B4BD-A74A-B884-F5EBA05AC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51CDABD-E723-164B-B705-2C2C1771D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F729C2-DF0F-F54B-B3EE-D8FFD13AB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12D029E-5056-D54F-BECE-863C6604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43F349-3F1E-4442-B566-1B2FD0445C5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5428F30-457F-324B-A8A9-262AEB9EFA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58DA4-63E3-1F43-A6D7-E4F90682B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BB8A03-466E-5A46-8D2E-32E04643A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76D30E4-8504-E645-840D-63299046A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4ECE77-CC2B-5B4C-9FFE-AA9673A7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ransverse_Mercator_projection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36104232_The_New_Volcanic_Hazard_Map_of_Guagua_Pichincha_Volcano_Third_Edition_2019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webhelp.esri.com/arcgisdesktop/9.2/index.cfm?TopicName=An_overview_of_commonly_used_tool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ebapps.itc.utwente.nl/librarywww/papers_2009/general/principlesgis.pdf" TargetMode="External"/><Relationship Id="rId7" Type="http://schemas.openxmlformats.org/officeDocument/2006/relationships/image" Target="../media/image5.jpg"/><Relationship Id="rId2" Type="http://schemas.openxmlformats.org/officeDocument/2006/relationships/hyperlink" Target="https://www.spatialanalysisonline.com/HTML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www.galapagosislands.com/blog/may-24th-holiday-batalla-de-pichinch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GIS for Geoscientists Session 2: Beginner GIS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4</a:t>
            </a:r>
            <a:r>
              <a:rPr lang="en-US" sz="1600" baseline="30000" dirty="0">
                <a:solidFill>
                  <a:srgbClr val="BFBFBF"/>
                </a:solidFill>
              </a:rPr>
              <a:t>th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31F0C0-3D8D-834A-A341-CA4CD68C3A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2C208B-975F-584D-9C9D-0883FE0B63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F7CAB3-2380-1A4F-9467-F60F744E0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2758" y="3679953"/>
            <a:ext cx="431456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D0F6DC-98F3-7D45-9C21-6DBBDAE12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0974" y="3618170"/>
            <a:ext cx="443813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E554B-8EE9-3640-B596-031872318237}"/>
              </a:ext>
            </a:extLst>
          </p:cNvPr>
          <p:cNvSpPr txBox="1"/>
          <p:nvPr/>
        </p:nvSpPr>
        <p:spPr>
          <a:xfrm>
            <a:off x="1261872" y="6469062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EPSG Repository</a:t>
            </a:r>
          </a:p>
        </p:txBody>
      </p:sp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E5E1FC-9C92-3043-A7F3-242C11B08E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24796" y="3611991"/>
            <a:ext cx="445049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87041-A11F-DE4D-B727-49D47D879EA0}"/>
              </a:ext>
            </a:extLst>
          </p:cNvPr>
          <p:cNvSpPr txBox="1"/>
          <p:nvPr/>
        </p:nvSpPr>
        <p:spPr>
          <a:xfrm>
            <a:off x="1261872" y="6317615"/>
            <a:ext cx="3595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source: QGIS Projections Manager</a:t>
            </a:r>
          </a:p>
        </p:txBody>
      </p:sp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28A356-266A-F04D-B72D-A6D1C17FD7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82693" y="3469889"/>
            <a:ext cx="473469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FA7401-8D0D-F74D-BE6B-245229C64127}"/>
              </a:ext>
            </a:extLst>
          </p:cNvPr>
          <p:cNvSpPr txBox="1"/>
          <p:nvPr/>
        </p:nvSpPr>
        <p:spPr>
          <a:xfrm>
            <a:off x="1433830" y="6504315"/>
            <a:ext cx="74249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Image and Quote Source: 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https://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en.wikipedia.org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/wiki/</a:t>
            </a:r>
            <a:r>
              <a:rPr lang="en-US" sz="1100" dirty="0" err="1">
                <a:latin typeface="Candara" panose="020E0502030303020204" pitchFamily="34" charset="0"/>
                <a:hlinkClick r:id="rId4"/>
              </a:rPr>
              <a:t>Transverse_Mercator_projection</a:t>
            </a:r>
            <a:r>
              <a:rPr lang="en-US" sz="1100" dirty="0">
                <a:latin typeface="Candara" panose="020E0502030303020204" pitchFamily="34" charset="0"/>
                <a:hlinkClick r:id="rId4"/>
              </a:rPr>
              <a:t> </a:t>
            </a:r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33D007C-2F54-D045-A2BC-30347EEF4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46769" y="3333964"/>
            <a:ext cx="50065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71F393-335E-DC47-9A72-D96142E61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56834" y="3544029"/>
            <a:ext cx="458641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88" y="154761"/>
            <a:ext cx="8531637" cy="6270754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C297B1-A565-4047-8FDB-C638A7AA8C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12439" y="3599635"/>
            <a:ext cx="447520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E25DE-B600-434B-87D0-5228FE475636}"/>
              </a:ext>
            </a:extLst>
          </p:cNvPr>
          <p:cNvSpPr txBox="1"/>
          <p:nvPr/>
        </p:nvSpPr>
        <p:spPr>
          <a:xfrm>
            <a:off x="1433830" y="6425515"/>
            <a:ext cx="999617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andara" panose="020E0502030303020204" pitchFamily="34" charset="0"/>
              </a:rPr>
              <a:t>Map Source: </a:t>
            </a:r>
            <a:r>
              <a:rPr lang="en-US" sz="1100" dirty="0" err="1">
                <a:latin typeface="Candara" panose="020E0502030303020204" pitchFamily="34" charset="0"/>
              </a:rPr>
              <a:t>Telenchana</a:t>
            </a:r>
            <a:r>
              <a:rPr lang="en-US" sz="1100" dirty="0">
                <a:latin typeface="Candara" panose="020E0502030303020204" pitchFamily="34" charset="0"/>
              </a:rPr>
              <a:t> et al. (2019): </a:t>
            </a:r>
            <a:r>
              <a:rPr lang="en-US" sz="1100" i="1" dirty="0">
                <a:latin typeface="Candara" panose="020E0502030303020204" pitchFamily="34" charset="0"/>
              </a:rPr>
              <a:t>The New Volcanic Hazard Map of Guagua Pichincha Volcano, Third Edition 2019</a:t>
            </a:r>
            <a:r>
              <a:rPr lang="en-US" sz="1100" dirty="0">
                <a:latin typeface="Candara" panose="020E0502030303020204" pitchFamily="34" charset="0"/>
              </a:rPr>
              <a:t>. </a:t>
            </a:r>
          </a:p>
          <a:p>
            <a:r>
              <a:rPr lang="en-US" sz="1100" i="1" dirty="0">
                <a:latin typeface="Candara" panose="020E0502030303020204" pitchFamily="34" charset="0"/>
                <a:hlinkClick r:id="rId3"/>
              </a:rPr>
              <a:t>https://</a:t>
            </a:r>
            <a:r>
              <a:rPr lang="en-US" sz="1100" i="1" dirty="0" err="1">
                <a:latin typeface="Candara" panose="020E0502030303020204" pitchFamily="34" charset="0"/>
                <a:hlinkClick r:id="rId3"/>
              </a:rPr>
              <a:t>www.researchgate.net</a:t>
            </a:r>
            <a:r>
              <a:rPr lang="en-US" sz="1100" i="1" dirty="0">
                <a:latin typeface="Candara" panose="020E0502030303020204" pitchFamily="34" charset="0"/>
                <a:hlinkClick r:id="rId3"/>
              </a:rPr>
              <a:t>/publication/336104232_The_New_Volcanic_Hazard_Map_of_Guagua_Pichincha_Volcano_Third_Edition_2019</a:t>
            </a:r>
            <a:endParaRPr lang="en-US" sz="1100" i="1" dirty="0">
              <a:latin typeface="Candara" panose="020E0502030303020204" pitchFamily="34" charset="0"/>
            </a:endParaRPr>
          </a:p>
          <a:p>
            <a:endParaRPr lang="en-US" sz="11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3A8CA75-4A5E-254D-8581-EB2146BF8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93904" y="3581099"/>
            <a:ext cx="451227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dirty="0"/>
              <a:t>Friday October 29</a:t>
            </a:r>
            <a:r>
              <a:rPr lang="en-US" baseline="30000" dirty="0"/>
              <a:t>th</a:t>
            </a:r>
            <a:r>
              <a:rPr lang="en-US" dirty="0"/>
              <a:t>:–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Friday November 5</a:t>
            </a:r>
            <a:r>
              <a:rPr lang="en-US" b="1" baseline="30000" dirty="0"/>
              <a:t>th</a:t>
            </a:r>
            <a:r>
              <a:rPr lang="en-US" dirty="0"/>
              <a:t>: Beginner GIS Exercises</a:t>
            </a:r>
          </a:p>
          <a:p>
            <a:pPr lvl="1"/>
            <a:r>
              <a:rPr lang="en-US" dirty="0"/>
              <a:t>Guagua Pichincha Hazard Assessment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dirty="0"/>
              <a:t>Tuesday November 16</a:t>
            </a:r>
            <a:r>
              <a:rPr lang="en-US" baseline="30000" dirty="0"/>
              <a:t>th</a:t>
            </a:r>
            <a:r>
              <a:rPr lang="en-US" dirty="0"/>
              <a:t>: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dirty="0"/>
              <a:t>TBD: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  <a:p>
            <a:r>
              <a:rPr lang="en-US" u="sng" dirty="0"/>
              <a:t>Final map assessment due 31/11/21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A9697A-FA01-654A-A9C6-E7728B518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6188116-2B89-7442-99DC-677FB7BA0B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E37D802-8742-6646-AE37-9AE0440CF7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98936" y="3686132"/>
            <a:ext cx="4302211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D4070B-FD38-124F-A9EA-F5792C14C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191163" y="3278359"/>
            <a:ext cx="511775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43F155-5D25-3548-A58D-03263F7E64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481547" y="3568743"/>
            <a:ext cx="4536989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0A89A6-1A92-1540-B2AC-BF844273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BC1-0ED8-5647-AD20-633256800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9AF18-63A4-9746-A94A-90C52A644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Statistics/Areal Statistics: Statistical + Analytical methods that add geographic space as a mathematical variable.</a:t>
            </a:r>
          </a:p>
          <a:p>
            <a:pPr lvl="1"/>
            <a:r>
              <a:rPr lang="en-US" dirty="0"/>
              <a:t>Here, we are using simple statistical measures like the mean to describe a spatial feature: the extent to which a modeled volcanic hazard will affect Quito. </a:t>
            </a:r>
          </a:p>
          <a:p>
            <a:pPr lvl="1"/>
            <a:r>
              <a:rPr lang="en-US" dirty="0"/>
              <a:t>But starting Friday, we will see how spatial statistics defines a unique and powerful branch of mathematics all its own. </a:t>
            </a:r>
          </a:p>
          <a:p>
            <a:r>
              <a:rPr lang="en-US" dirty="0"/>
              <a:t>Geoprocessing: Main spatial analysis workflows for topological problems. See next few slides for examples (</a:t>
            </a:r>
            <a:r>
              <a:rPr lang="en-US" dirty="0">
                <a:hlinkClick r:id="rId2"/>
              </a:rPr>
              <a:t>http://webhelp.esri.com/arcgisdesktop/9.2/index.cfm?TopicName=An_overview_of_commonly_used_tools</a:t>
            </a:r>
            <a:r>
              <a:rPr lang="en-US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CABDF-2669-6744-A124-B5EC14549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57DBA7-26F5-3140-A39F-003E6D896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A5747-4A33-C94E-B593-15C38C36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9528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46253B4D-C189-F840-9465-6048A1FBF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890" y="2538916"/>
            <a:ext cx="3490341" cy="1879414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AFB51DB7-7974-654F-A2B7-708D89500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726" y="2936538"/>
            <a:ext cx="3950556" cy="1601015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Buffer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12652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Append</a:t>
            </a:r>
          </a:p>
        </p:txBody>
      </p:sp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2958EE8F-30A0-3344-A282-9ED32166B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198" y="5017642"/>
            <a:ext cx="4241651" cy="160101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483131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Clip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EB5E89-7E01-4F4A-B85D-8A91F9B8F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597" y="5088859"/>
            <a:ext cx="5128720" cy="140338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Dissolve</a:t>
            </a:r>
          </a:p>
        </p:txBody>
      </p:sp>
    </p:spTree>
    <p:extLst>
      <p:ext uri="{BB962C8B-B14F-4D97-AF65-F5344CB8AC3E}">
        <p14:creationId xmlns:p14="http://schemas.microsoft.com/office/powerpoint/2010/main" val="2107291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533771" y="2271660"/>
            <a:ext cx="115657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Union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2423862" y="2458371"/>
            <a:ext cx="172579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Intersect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9294704-9EA0-D94B-9F3F-A819ACF5C221}"/>
              </a:ext>
            </a:extLst>
          </p:cNvPr>
          <p:cNvSpPr txBox="1">
            <a:spLocks/>
          </p:cNvSpPr>
          <p:nvPr/>
        </p:nvSpPr>
        <p:spPr>
          <a:xfrm>
            <a:off x="2759141" y="4756715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Erase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0ED8377-0648-D247-84D0-C76C32D2827F}"/>
              </a:ext>
            </a:extLst>
          </p:cNvPr>
          <p:cNvSpPr txBox="1">
            <a:spLocks/>
          </p:cNvSpPr>
          <p:nvPr/>
        </p:nvSpPr>
        <p:spPr>
          <a:xfrm>
            <a:off x="7501668" y="4420659"/>
            <a:ext cx="1390519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Identity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D958EA5-E908-034E-82EA-B75291564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18" y="2992882"/>
            <a:ext cx="3099088" cy="1680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D057B2-81A4-2E4C-97A1-E7FBCCBA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911" y="2802849"/>
            <a:ext cx="3856032" cy="1680282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777237E-A609-8849-A492-D59B8412D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" y="5320647"/>
            <a:ext cx="3874008" cy="12516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F48E5A-2D2E-A648-BDCC-7856B8881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2207" y="5076297"/>
            <a:ext cx="3612736" cy="17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01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F269C-AB49-E64D-9766-995CE285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Geoprocessing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BA2AE-C7A4-9047-9BE3-E7FDB33C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974049"/>
          </a:xfrm>
        </p:spPr>
        <p:txBody>
          <a:bodyPr/>
          <a:lstStyle/>
          <a:p>
            <a:r>
              <a:rPr lang="en-US" dirty="0"/>
              <a:t>Note that raster files can be subjected to similar operations, they just get applied slightly differently.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822D9-367C-3249-A5ED-09C956FDA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AF7ED0-2FE7-494D-A91B-9D7343F0F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61E17-AB45-1A49-BBCE-0E9F22BBC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7C9D4-B2AB-C148-B44F-1639C03314B6}"/>
              </a:ext>
            </a:extLst>
          </p:cNvPr>
          <p:cNvSpPr txBox="1">
            <a:spLocks/>
          </p:cNvSpPr>
          <p:nvPr/>
        </p:nvSpPr>
        <p:spPr>
          <a:xfrm>
            <a:off x="7916199" y="2469139"/>
            <a:ext cx="1832347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Update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5B9AA72-0FA9-7048-AE2D-33CBE86ADB68}"/>
              </a:ext>
            </a:extLst>
          </p:cNvPr>
          <p:cNvSpPr txBox="1">
            <a:spLocks/>
          </p:cNvSpPr>
          <p:nvPr/>
        </p:nvSpPr>
        <p:spPr>
          <a:xfrm>
            <a:off x="1887414" y="2535593"/>
            <a:ext cx="3672138" cy="534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/>
              <a:t>Symmetrical Difference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7F8665-7808-F941-AC36-55A5B6B6C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1" y="3204452"/>
            <a:ext cx="4343400" cy="17182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2C2AA0CD-1D6F-7749-9BF4-96272E6F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70" y="3157212"/>
            <a:ext cx="3687949" cy="17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18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3258FD4-C264-434E-90A0-C74A30EAD0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37153" y="3624348"/>
            <a:ext cx="44257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 for further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028192-14E1-0D46-AA01-C2C6E29BFD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68044" y="3655240"/>
            <a:ext cx="4363995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Making topography data look nice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Stylizing vector data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Fill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Stroke</a:t>
            </a:r>
          </a:p>
          <a:p>
            <a:pPr lvl="2"/>
            <a:r>
              <a:rPr lang="en-US" sz="1800">
                <a:solidFill>
                  <a:schemeClr val="tx1"/>
                </a:solidFill>
              </a:rPr>
              <a:t>Transparency</a:t>
            </a:r>
          </a:p>
          <a:p>
            <a:r>
              <a:rPr lang="en-US"/>
              <a:t>Label </a:t>
            </a:r>
            <a:r>
              <a:rPr lang="en-US" dirty="0"/>
              <a:t>Making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Easy Custom Labels + Memory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C1880D-D1A9-164B-BBD1-10BBB321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30" y="1828800"/>
            <a:ext cx="4340459" cy="4351337"/>
          </a:xfrm>
          <a:prstGeom prst="rect">
            <a:avLst/>
          </a:prstGeom>
          <a:noFill/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902B78-443F-8044-BB36-21A363599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222056" y="3309251"/>
            <a:ext cx="5055973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C01978-D74F-C243-B778-BDBA1C291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06261" y="3593456"/>
            <a:ext cx="4487562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Layout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767E77-5E50-D74E-8EFC-CBA74FC1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9" y="2438399"/>
            <a:ext cx="5633747" cy="297180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>
            <a:normAutofit/>
          </a:bodyPr>
          <a:lstStyle/>
          <a:p>
            <a:r>
              <a:rPr lang="en-US" sz="1500" dirty="0"/>
              <a:t>Elements we want: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Main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Regional Inset Map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North Arrow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Scale bar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Grid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Labels for important features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Text box summarizing findings</a:t>
            </a:r>
          </a:p>
          <a:p>
            <a:r>
              <a:rPr lang="en-US" sz="1500" dirty="0"/>
              <a:t>Things to keep in mind: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Map Scale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Locking of display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Legend items</a:t>
            </a:r>
          </a:p>
          <a:p>
            <a:pPr lvl="1"/>
            <a:r>
              <a:rPr lang="en-US" sz="1500" dirty="0">
                <a:solidFill>
                  <a:schemeClr val="tx1"/>
                </a:solidFill>
              </a:rPr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11/16/21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8335AD-15C5-AC49-BFE5-BB7F4A078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27088" y="3414283"/>
            <a:ext cx="4845908" cy="365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UC GIS for Geoscientists- Session 2- Beginner GIS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1DD302-8481-5047-86EE-D1BC6BEFD0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11293" y="3698489"/>
            <a:ext cx="4277497" cy="365125"/>
          </a:xfrm>
        </p:spPr>
        <p:txBody>
          <a:bodyPr/>
          <a:lstStyle/>
          <a:p>
            <a:r>
              <a:rPr lang="en-US"/>
              <a:t>UC </a:t>
            </a:r>
            <a:r>
              <a:rPr lang="en-US" dirty="0"/>
              <a:t>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7364-A95B-0146-85E8-F7579FEF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2BC00-22D7-B74B-AA74-14AEE7E66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1470454"/>
          </a:xfrm>
        </p:spPr>
        <p:txBody>
          <a:bodyPr/>
          <a:lstStyle/>
          <a:p>
            <a:r>
              <a:rPr lang="en-US" i="1" dirty="0"/>
              <a:t>Geospatial Analysis</a:t>
            </a:r>
            <a:r>
              <a:rPr lang="en-US" dirty="0"/>
              <a:t>, de Smith (2020): </a:t>
            </a:r>
            <a:r>
              <a:rPr lang="en-US" dirty="0">
                <a:hlinkClick r:id="rId2"/>
              </a:rPr>
              <a:t>https://www.spatialanalysisonline.com/HTML/index.html</a:t>
            </a:r>
            <a:endParaRPr lang="en-US" dirty="0"/>
          </a:p>
          <a:p>
            <a:r>
              <a:rPr lang="en-US" i="1" dirty="0"/>
              <a:t>Principles of Geographic Information Systems</a:t>
            </a:r>
            <a:r>
              <a:rPr lang="en-US" dirty="0"/>
              <a:t>, Huisman &amp; de By: </a:t>
            </a:r>
            <a:r>
              <a:rPr lang="en-US" dirty="0">
                <a:hlinkClick r:id="rId3"/>
              </a:rPr>
              <a:t>https://webapps.itc.utwente.nl/librarywww/papers_2009/general/principlesgis.pdf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E329-391D-704A-8DCB-CF8F1313D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DD247-32F4-A04F-A84B-D68E2813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E296A-46A1-9943-A3B2-8C3625DF7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A75268C-4076-F847-BA43-60927B620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5193" y="3665223"/>
            <a:ext cx="2012818" cy="2607277"/>
          </a:xfrm>
          <a:prstGeom prst="rect">
            <a:avLst/>
          </a:prstGeom>
        </p:spPr>
      </p:pic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CAF56D9-8D32-AE42-945B-2F8414C00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343" y="3673983"/>
            <a:ext cx="1727320" cy="260727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1EB0D1E-5153-ED47-AB16-28BB30358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872" y="3665223"/>
            <a:ext cx="2111221" cy="2558708"/>
          </a:xfrm>
          <a:prstGeom prst="rect">
            <a:avLst/>
          </a:prstGeom>
        </p:spPr>
      </p:pic>
      <p:pic>
        <p:nvPicPr>
          <p:cNvPr id="14" name="Picture 13" descr="A picture containing text, sitting, laying, table&#10;&#10;Description automatically generated">
            <a:extLst>
              <a:ext uri="{FF2B5EF4-FFF2-40B4-BE49-F238E27FC236}">
                <a16:creationId xmlns:a16="http://schemas.microsoft.com/office/drawing/2014/main" id="{E3690996-425B-1B40-981A-8684AE973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3430" y="3673983"/>
            <a:ext cx="1913913" cy="2558708"/>
          </a:xfrm>
          <a:prstGeom prst="rect">
            <a:avLst/>
          </a:prstGeom>
        </p:spPr>
      </p:pic>
      <p:pic>
        <p:nvPicPr>
          <p:cNvPr id="16" name="Picture 15" descr="A close up of a newspaper&#10;&#10;Description automatically generated">
            <a:extLst>
              <a:ext uri="{FF2B5EF4-FFF2-40B4-BE49-F238E27FC236}">
                <a16:creationId xmlns:a16="http://schemas.microsoft.com/office/drawing/2014/main" id="{AAB9EA3D-899B-3749-807A-61F9EBFD1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67" y="3665223"/>
            <a:ext cx="2039811" cy="2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0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Symbology***</a:t>
            </a:r>
          </a:p>
          <a:p>
            <a:r>
              <a:rPr lang="en-US" dirty="0"/>
              <a:t>Layout Design***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CF03902-674A-4D45-8923-0119A3F508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703969" y="3791164"/>
            <a:ext cx="4092146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55442B1-639D-C945-A3A0-A4601DE4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29828" y="3717024"/>
            <a:ext cx="4240427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A7F39CE-B1F0-0E4B-9B6C-171A47DCB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585803" y="3672998"/>
            <a:ext cx="4328478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0EAC58D-CD22-7243-99DA-95CE7DC87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654542" y="3741737"/>
            <a:ext cx="4191000" cy="365125"/>
          </a:xfrm>
        </p:spPr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dirty="0"/>
              <a:t>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CA3E7-F2D5-5A4D-A5D7-37D3E41E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Historical Aside…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1A005-C679-C34C-B02A-E310A97EC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Ou</a:t>
            </a:r>
            <a:r>
              <a:rPr lang="en-US" dirty="0"/>
              <a:t> volcano as essential in the story of Ecuadorian independence! </a:t>
            </a:r>
          </a:p>
          <a:p>
            <a:r>
              <a:rPr lang="en-US" dirty="0"/>
              <a:t>May 24</a:t>
            </a:r>
            <a:r>
              <a:rPr lang="en-US" baseline="30000" dirty="0"/>
              <a:t>th, </a:t>
            </a:r>
            <a:r>
              <a:rPr lang="en-US" dirty="0"/>
              <a:t>1822: The Battle of Pichincha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200" dirty="0"/>
              <a:t>Image Credit: </a:t>
            </a:r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www.galapagosislands.com</a:t>
            </a:r>
            <a:r>
              <a:rPr lang="en-US" sz="1200" dirty="0">
                <a:hlinkClick r:id="rId2"/>
              </a:rPr>
              <a:t>/blog/may-24th-holiday-batalla-de-pichincha/</a:t>
            </a:r>
            <a:endParaRPr lang="en-US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74680-4033-A84D-848D-832F01BE3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11/16/21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C11D53-4A61-D34C-BE72-8CF36F22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C34AA-2419-FF41-AD13-0FBB2BE42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UC GIS for Geoscientists- Session 2- Beginner GIS</a:t>
            </a:r>
          </a:p>
          <a:p>
            <a:r>
              <a:rPr lang="en-US" sz="1100" dirty="0"/>
              <a:t>Presented by N.D. Barber (Cambridge) ndb38@cam.ac.uk</a:t>
            </a:r>
          </a:p>
        </p:txBody>
      </p:sp>
      <p:pic>
        <p:nvPicPr>
          <p:cNvPr id="8" name="Picture 7" descr="A picture containing food, colorful&#10;&#10;Description automatically generated">
            <a:extLst>
              <a:ext uri="{FF2B5EF4-FFF2-40B4-BE49-F238E27FC236}">
                <a16:creationId xmlns:a16="http://schemas.microsoft.com/office/drawing/2014/main" id="{25580F1C-88A6-EA4F-A5EC-04B5A8A17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7" y="2881783"/>
            <a:ext cx="5180235" cy="2434710"/>
          </a:xfrm>
          <a:prstGeom prst="rect">
            <a:avLst/>
          </a:prstGeom>
        </p:spPr>
      </p:pic>
      <p:pic>
        <p:nvPicPr>
          <p:cNvPr id="10" name="Picture 9" descr="A group of people riding on the back of a horse&#10;&#10;Description automatically generated">
            <a:extLst>
              <a:ext uri="{FF2B5EF4-FFF2-40B4-BE49-F238E27FC236}">
                <a16:creationId xmlns:a16="http://schemas.microsoft.com/office/drawing/2014/main" id="{E0E494CA-94BF-2C42-9293-48AED6E1D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893" y="2881783"/>
            <a:ext cx="5180235" cy="243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017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2318</Words>
  <Application>Microsoft Macintosh PowerPoint</Application>
  <PresentationFormat>Widescreen</PresentationFormat>
  <Paragraphs>311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2: Beginner GIS</vt:lpstr>
      <vt:lpstr> Course Outline  </vt:lpstr>
      <vt:lpstr>Resources for further learning</vt:lpstr>
      <vt:lpstr>Textbooks</vt:lpstr>
      <vt:lpstr>Outline of today’s class</vt:lpstr>
      <vt:lpstr>Making a Plan</vt:lpstr>
      <vt:lpstr>Planning a QGIS Project</vt:lpstr>
      <vt:lpstr>Our Exercise Today</vt:lpstr>
      <vt:lpstr>Fun Historical Aside…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Defining Key Terms</vt:lpstr>
      <vt:lpstr>Geoprocessing Tools</vt:lpstr>
      <vt:lpstr>Geoprocessing Tools</vt:lpstr>
      <vt:lpstr>Geoprocessing Tools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2: Beginner GIS</dc:title>
  <dc:creator>N.D. Barber</dc:creator>
  <cp:lastModifiedBy>N.D. Barber</cp:lastModifiedBy>
  <cp:revision>7</cp:revision>
  <dcterms:created xsi:type="dcterms:W3CDTF">2020-11-10T00:05:05Z</dcterms:created>
  <dcterms:modified xsi:type="dcterms:W3CDTF">2021-11-16T09:33:56Z</dcterms:modified>
</cp:coreProperties>
</file>